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1" r:id="rId16"/>
  </p:sldIdLst>
  <p:sldSz cx="9144000" cy="6858000" type="screen4x3"/>
  <p:notesSz cx="68580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7B694-174B-451A-BC17-C16FA769F3E8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9595"/>
            <a:ext cx="5486400" cy="41490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2B571-2F53-44E5-B191-BC3E059AE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1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33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38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6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49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2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03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3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8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DHCS Referral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1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36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35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2B571-2F53-44E5-B191-BC3E059AED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96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002E83-5AAA-4A33-BE06-D2D043DFAA1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28108F-4ADE-41B6-9E95-04853ACD3A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ss211.org/child-care-wait-list-registr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Subsidized Childcare</a:t>
            </a:r>
            <a:br>
              <a:rPr lang="en-US" dirty="0" smtClean="0"/>
            </a:br>
            <a:r>
              <a:rPr lang="en-US" sz="1600" dirty="0" smtClean="0"/>
              <a:t>April 30,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199704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							Presented </a:t>
            </a:r>
            <a:r>
              <a:rPr lang="en-US" sz="1600" dirty="0" smtClean="0"/>
              <a:t>By:</a:t>
            </a:r>
          </a:p>
          <a:p>
            <a:endParaRPr lang="en-US" sz="1600" dirty="0" smtClean="0"/>
          </a:p>
          <a:p>
            <a:r>
              <a:rPr lang="en-US" sz="1600" dirty="0" smtClean="0"/>
              <a:t>Sara Garvin, NEFWC</a:t>
            </a:r>
          </a:p>
          <a:p>
            <a:r>
              <a:rPr lang="en-US" sz="1600" dirty="0" smtClean="0"/>
              <a:t>Dawn DiStefano, Square One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77413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48400"/>
            <a:ext cx="7481776" cy="457200"/>
          </a:xfrm>
        </p:spPr>
        <p:txBody>
          <a:bodyPr/>
          <a:lstStyle/>
          <a:p>
            <a:r>
              <a:rPr lang="en-US" dirty="0" smtClean="0"/>
              <a:t>Contracted Providers in Western 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6096000"/>
            <a:ext cx="3974592" cy="173502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4733007"/>
              </p:ext>
            </p:extLst>
          </p:nvPr>
        </p:nvGraphicFramePr>
        <p:xfrm>
          <a:off x="762000" y="76200"/>
          <a:ext cx="7480299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433"/>
                <a:gridCol w="2493433"/>
                <a:gridCol w="2493433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Behavioral Health Network, Inc.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Development and Education,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Holyoke/Chicopee/Springfield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tart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Belchertown Day School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Clarendon Family Daycare,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Kids Place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Berkshire Children and Families,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Action Pioneer Valley,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Kids Unlimited,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Berkshire County Head Start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Development Prog.,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Community Adolescent Resource/Care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Little Tots 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Berkshire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YMCA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Educare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Kids,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Marks Meadow After School Program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Inc.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Bethel Child Care Services,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Girls Club of Greenfield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 L. King Community Center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Boys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Girls Club Family Center, Inc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./Springfield Girls Club Family Center,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Girls Incorporated of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Holyoke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North Citizens Council,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Boys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Girls Club of Greater Holyoke,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Gladys Allen Brigham Community Center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Springfield Partners for Community Action,.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Boys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Girls Club of Greater Westfield,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Hampshire/Franklin Day Care,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Square One/Springfield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Nursery, Inc.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Chicopee Child Development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Holyoke Day Nursery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Valley Opportunity Council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Care of the Berkshires, Inc.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Holyoke YMCA,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Williamstown Community Preschool,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YMCA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Greater Springfield, Inc.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11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current policy families certified as </a:t>
            </a:r>
          </a:p>
          <a:p>
            <a:pPr marL="109728" indent="0" algn="ctr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homeless may qualify for a </a:t>
            </a:r>
          </a:p>
          <a:p>
            <a:pPr marL="109728" indent="0" algn="ctr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 Care Subsidy </a:t>
            </a:r>
          </a:p>
          <a:p>
            <a:pPr marL="109728" indent="0" algn="ctr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a service need of homelessness.</a:t>
            </a:r>
          </a:p>
          <a:p>
            <a:pPr marL="109728" indent="0" algn="ctr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homeless service need </a:t>
            </a: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guarantee </a:t>
            </a:r>
          </a:p>
          <a:p>
            <a:pPr marL="109728" indent="0" algn="ctr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access to a Child Care Subsidy, </a:t>
            </a:r>
          </a:p>
          <a:p>
            <a:pPr marL="109728" indent="0" algn="ctr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the parent(s) meets the requirements for a </a:t>
            </a:r>
          </a:p>
          <a:p>
            <a:pPr marL="109728" indent="0" algn="ctr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DHCD/DCF referral or EEC releases targeted funding.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HOMELESSNESS as a service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2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documentation is required to certify a family as homeless: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Homeless referral from DHCD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Homeless referral from DCF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referral letter from a shelter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meets the criteria to be considered homeless under Subtitle VII-B of the McKinney-Vento Homelessness Assistance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</a:p>
          <a:p>
            <a:pPr marL="109728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*the Service Need of Homelessness is limited to two consecutive 12 month authorization periods*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700" dirty="0" smtClean="0"/>
              <a:t>Certification of Homelessness</a:t>
            </a:r>
            <a:br>
              <a:rPr lang="en-US" sz="3700" dirty="0" smtClean="0"/>
            </a:br>
            <a:r>
              <a:rPr lang="en-US" sz="1800" dirty="0"/>
              <a:t>*</a:t>
            </a:r>
            <a:r>
              <a:rPr lang="en-US" sz="1800" dirty="0" smtClean="0"/>
              <a:t>per The Department of Early Education and Care (EEC) policy*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57098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</a:t>
            </a:r>
          </a:p>
          <a:p>
            <a:r>
              <a:rPr lang="en-US" dirty="0" smtClean="0"/>
              <a:t>Name of Shelter Agency</a:t>
            </a:r>
          </a:p>
          <a:p>
            <a:r>
              <a:rPr lang="en-US" dirty="0" smtClean="0"/>
              <a:t>Shelter Type</a:t>
            </a:r>
          </a:p>
          <a:p>
            <a:r>
              <a:rPr lang="en-US" dirty="0" smtClean="0"/>
              <a:t>Name and Contact Information of person making referral</a:t>
            </a:r>
          </a:p>
          <a:p>
            <a:r>
              <a:rPr lang="en-US" dirty="0" smtClean="0"/>
              <a:t>Name and Dates of Birth of parent(s)</a:t>
            </a:r>
          </a:p>
          <a:p>
            <a:r>
              <a:rPr lang="en-US" dirty="0" smtClean="0"/>
              <a:t>Name and Dates of Birth of all household members</a:t>
            </a:r>
          </a:p>
          <a:p>
            <a:r>
              <a:rPr lang="en-US" dirty="0" smtClean="0"/>
              <a:t>Names and Dates of Birth of all children who need care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Referral Letter from a </a:t>
            </a:r>
            <a:br>
              <a:rPr lang="en-US" dirty="0" smtClean="0"/>
            </a:br>
            <a:r>
              <a:rPr lang="en-US" dirty="0" smtClean="0"/>
              <a:t>Shelter Program must include…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96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“means individuals who lack a fixed, regular, and adequate nighttime residence…”</a:t>
            </a:r>
          </a:p>
          <a:p>
            <a:endParaRPr lang="en-US" i="1" dirty="0" smtClean="0"/>
          </a:p>
          <a:p>
            <a:r>
              <a:rPr lang="en-US" i="1" dirty="0" smtClean="0"/>
              <a:t>Families will school aged children are certified through their child’s public school system</a:t>
            </a:r>
          </a:p>
          <a:p>
            <a:endParaRPr lang="en-US" i="1" dirty="0"/>
          </a:p>
          <a:p>
            <a:r>
              <a:rPr lang="en-US" i="1" dirty="0" smtClean="0"/>
              <a:t>Families without school aged children are certified by the CCR&amp;R agency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McKinney-Vento Homelessness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5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Center Based or Family Child Care</a:t>
            </a:r>
          </a:p>
          <a:p>
            <a:r>
              <a:rPr lang="en-US" sz="2400" dirty="0" smtClean="0"/>
              <a:t>Call and Schedule Enrollment Appointment</a:t>
            </a:r>
          </a:p>
          <a:p>
            <a:r>
              <a:rPr lang="en-US" sz="2400" dirty="0" smtClean="0"/>
              <a:t>Complete Application and Verification Paperwork</a:t>
            </a:r>
          </a:p>
          <a:p>
            <a:r>
              <a:rPr lang="en-US" sz="2400" dirty="0" smtClean="0"/>
              <a:t>Provide Referral from DHCD or DCF (immediate access if contract available)</a:t>
            </a:r>
          </a:p>
          <a:p>
            <a:r>
              <a:rPr lang="en-US" sz="2400" dirty="0" smtClean="0"/>
              <a:t>Provide Shelter Confirmation Letter or McKinney-Vento Approval Form (not immediate)</a:t>
            </a:r>
          </a:p>
          <a:p>
            <a:r>
              <a:rPr lang="en-US" sz="2400" dirty="0" smtClean="0"/>
              <a:t>Authorizations – Two (2) consecutive 12-month periods for full time service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Process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2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DTA </a:t>
            </a:r>
            <a:r>
              <a:rPr lang="en-US" sz="3000" dirty="0"/>
              <a:t>referral - if client is currently receiving cash assistance, or has received cash assistance in the last 12 months, s/he may be eligible for a Child Care Authorization from DTA (voucher only)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DCF referral – if client has DCF involvement in the home s/he may be eligible for a Supportive Child Care Authorization (voucher or contract)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DHCD </a:t>
            </a:r>
            <a:r>
              <a:rPr lang="en-US" sz="3000" dirty="0" smtClean="0"/>
              <a:t>or DCF Homeless referral </a:t>
            </a:r>
            <a:r>
              <a:rPr lang="en-US" sz="3000" dirty="0"/>
              <a:t>– if client is currently residing s/he may be eligible for a </a:t>
            </a:r>
            <a:r>
              <a:rPr lang="en-US" sz="3000" dirty="0" smtClean="0"/>
              <a:t>DHCD or DCF childcare </a:t>
            </a:r>
            <a:r>
              <a:rPr lang="en-US" sz="3000" dirty="0"/>
              <a:t>referral (contract only</a:t>
            </a:r>
            <a:r>
              <a:rPr lang="en-US" sz="3000" dirty="0" smtClean="0"/>
              <a:t>)</a:t>
            </a:r>
          </a:p>
          <a:p>
            <a:pPr marL="0" indent="0" algn="ctr">
              <a:buNone/>
            </a:pPr>
            <a:endParaRPr lang="en-US" sz="2600" i="1" dirty="0" smtClean="0"/>
          </a:p>
          <a:p>
            <a:pPr marL="0" indent="0" algn="ctr">
              <a:buNone/>
            </a:pPr>
            <a:r>
              <a:rPr lang="en-US" sz="2600" i="1" dirty="0" smtClean="0"/>
              <a:t>* There is no parent fee with most of these options*</a:t>
            </a:r>
            <a:endParaRPr lang="en-US" sz="26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777777"/>
                </a:solidFill>
              </a:rPr>
              <a:t>Immediate Access to Childcare</a:t>
            </a:r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8669" y="1481138"/>
            <a:ext cx="3495661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581400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000" dirty="0" smtClean="0"/>
              <a:t>Can be used for NEFWC vouchers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285750" lvl="0" indent="-285750"/>
            <a:r>
              <a:rPr lang="en-US" sz="2000" dirty="0"/>
              <a:t>Can choose any home or center-based licensed provider that accepts </a:t>
            </a:r>
            <a:r>
              <a:rPr lang="en-US" sz="2000" dirty="0" smtClean="0"/>
              <a:t>vouchers</a:t>
            </a:r>
          </a:p>
          <a:p>
            <a:pPr marL="0" lvl="0" indent="0">
              <a:buNone/>
            </a:pPr>
            <a:endParaRPr lang="en-US" sz="2000" dirty="0"/>
          </a:p>
          <a:p>
            <a:pPr marL="285750" indent="-285750"/>
            <a:r>
              <a:rPr lang="en-US" sz="2000" dirty="0" smtClean="0"/>
              <a:t>Client required to provide photo ID</a:t>
            </a:r>
            <a:endParaRPr lang="en-US" sz="2000" dirty="0"/>
          </a:p>
          <a:p>
            <a:pPr marL="285750" indent="-285750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DTA Referral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3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Issued in 12 month increments</a:t>
            </a:r>
          </a:p>
          <a:p>
            <a:pPr lvl="0"/>
            <a:r>
              <a:rPr lang="en-US" sz="2000" dirty="0" smtClean="0"/>
              <a:t>If issued </a:t>
            </a:r>
            <a:r>
              <a:rPr lang="en-US" sz="2000" dirty="0"/>
              <a:t>to </a:t>
            </a:r>
            <a:r>
              <a:rPr lang="en-US" sz="2000" dirty="0" smtClean="0"/>
              <a:t>NEFWC, </a:t>
            </a:r>
            <a:r>
              <a:rPr lang="en-US" sz="2000" dirty="0"/>
              <a:t>client can choose any home or center-based licensed provider that accepts </a:t>
            </a:r>
            <a:r>
              <a:rPr lang="en-US" sz="2000" dirty="0" smtClean="0"/>
              <a:t>vouchers</a:t>
            </a:r>
          </a:p>
          <a:p>
            <a:r>
              <a:rPr lang="en-US" sz="2000" dirty="0" smtClean="0"/>
              <a:t>If issued </a:t>
            </a:r>
            <a:r>
              <a:rPr lang="en-US" sz="2000" dirty="0"/>
              <a:t>to </a:t>
            </a:r>
            <a:r>
              <a:rPr lang="en-US" sz="2000" dirty="0" smtClean="0"/>
              <a:t>a Contracted </a:t>
            </a:r>
            <a:r>
              <a:rPr lang="en-US" sz="2000" dirty="0"/>
              <a:t>Provider can only be used with that </a:t>
            </a:r>
            <a:r>
              <a:rPr lang="en-US" sz="2000" dirty="0" smtClean="0"/>
              <a:t>provider</a:t>
            </a:r>
          </a:p>
          <a:p>
            <a:r>
              <a:rPr lang="en-US" sz="2000" dirty="0" smtClean="0"/>
              <a:t>Client required to provide a photo ID</a:t>
            </a:r>
            <a:endParaRPr lang="en-US" sz="2000" dirty="0"/>
          </a:p>
          <a:p>
            <a:pPr lvl="0"/>
            <a:endParaRPr lang="en-US" sz="2000" dirty="0"/>
          </a:p>
          <a:p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DCF Referral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47" y="1481138"/>
            <a:ext cx="3498906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21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Issued in 12 month </a:t>
            </a:r>
            <a:r>
              <a:rPr lang="en-US" dirty="0" smtClean="0"/>
              <a:t>increments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Can only be utilized at contracted providers who have been awarded DHCD contracted slots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6781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EEC - Awarded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Placed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Homeless Slots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Vendor 	  	   (11/26/2018)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DCHD Referral		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116131"/>
              </p:ext>
            </p:extLst>
          </p:nvPr>
        </p:nvGraphicFramePr>
        <p:xfrm>
          <a:off x="4876800" y="838200"/>
          <a:ext cx="3657601" cy="5556996"/>
        </p:xfrm>
        <a:graphic>
          <a:graphicData uri="http://schemas.openxmlformats.org/drawingml/2006/table">
            <a:tbl>
              <a:tblPr/>
              <a:tblGrid>
                <a:gridCol w="1566371"/>
                <a:gridCol w="1329229"/>
                <a:gridCol w="762001"/>
              </a:tblGrid>
              <a:tr h="1011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Vendor/Provider Name</a:t>
                      </a:r>
                    </a:p>
                  </a:txBody>
                  <a:tcPr marL="3922" marR="3922" marT="3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Program Type</a:t>
                      </a:r>
                    </a:p>
                  </a:txBody>
                  <a:tcPr marL="3922" marR="3922" marT="3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Slots Awarded</a:t>
                      </a:r>
                    </a:p>
                  </a:txBody>
                  <a:tcPr marL="3922" marR="3922" marT="3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Berkshire County Head Start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Center-Based </a:t>
                      </a:r>
                      <a:r>
                        <a:rPr lang="en-US" sz="10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PreSchool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Child Development and Education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QRIS FAMILY CHILD CARE &lt; 2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Child Development and Education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QRIS FAMILY CHILD CARE &gt; 2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Child Development and Education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System Family Child Care 2 </a:t>
                      </a:r>
                      <a:r>
                        <a:rPr lang="en-US" sz="10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yrs</a:t>
                      </a:r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and Over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Child Development and Education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System Family Child Care Under 2 </a:t>
                      </a:r>
                      <a:r>
                        <a:rPr lang="en-US" sz="10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yrs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Holyoke, Chicopee, Springfield, Head Start, </a:t>
                      </a:r>
                      <a:r>
                        <a:rPr lang="en-US" sz="10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Inc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Center-Based </a:t>
                      </a:r>
                      <a:r>
                        <a:rPr lang="en-US" sz="10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PreSchool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Holyoke, Chicopee, Springfield, Head Start, Inc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Center-Based Toddler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Holyoke, Chicopee, Springfield, Head Start, </a:t>
                      </a:r>
                      <a:r>
                        <a:rPr lang="en-US" sz="10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Inc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QRIS CENTER BASED PRE-SCHOOL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Square One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QRIS CENTER BASED TODDLER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Square One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System Family Child Care 2 yrs and Over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Square One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System Family Child Care Under 2 yrs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Valley Opportunity Council,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Center-Based Infant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Valley Opportunity Council,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Center-Based PreSchool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Valley Opportunity Council,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Center-Based Toddler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Valley Opportunity Council,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QRIS FAMILY CHILD CARE &lt; 2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Valley Opportunity Council,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System Family Child Care 2 yrs and Over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Valley Opportunity Council, Inc.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System Family Child Care Under 2 </a:t>
                      </a:r>
                      <a:r>
                        <a:rPr lang="en-US" sz="10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yrs</a:t>
                      </a:r>
                      <a:endParaRPr lang="en-US" sz="1000" b="1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922" marR="3922" marT="3922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86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There are 2 ways to become eligible for an IE voucher: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Clients transitioning from DTA, DCF or DHCD authorized care are offered continuity of care and can be assessed as income eligible.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Receiving a “Funding Availability Letter” from the statewide waitlist (</a:t>
            </a:r>
            <a:r>
              <a:rPr lang="en-US" dirty="0" err="1" smtClean="0"/>
              <a:t>Kinderwait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Eligible (IE) Child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8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4495800" cy="34290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ways to be added to the waitlist:</a:t>
            </a:r>
          </a:p>
          <a:p>
            <a:pPr marL="109728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complete and return the NEFWC 	    Intake Form</a:t>
            </a:r>
          </a:p>
          <a:p>
            <a:pPr marL="109728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call MASS 211 by dialing 211 	     	    from any Massachusetts’ area 	   	    code</a:t>
            </a:r>
          </a:p>
          <a:p>
            <a:pPr marL="109728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registration at    </a:t>
            </a:r>
          </a:p>
          <a:p>
            <a:pPr marL="109728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mass211.org/child-care-wait-list-registration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Kinderwait</a:t>
            </a:r>
            <a:r>
              <a:rPr lang="en-US" dirty="0" smtClean="0"/>
              <a:t> – </a:t>
            </a:r>
            <a:r>
              <a:rPr lang="en-US" b="0" dirty="0" smtClean="0"/>
              <a:t>statewide waitlist for income eligible childcare subsidy</a:t>
            </a:r>
            <a:endParaRPr lang="en-US" b="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3886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84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currently over 2500 kids in Western MA active on the waitlist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a 6-12 month wait on the list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on the waitlist are not assigned a number; funding opportunities are offered on a first come, first serve basis (by application date).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priority populations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that individuals on the waitlist update their information as needed and respond to any/all letters regarding the waitlist.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Kinderwait</a:t>
            </a:r>
            <a:r>
              <a:rPr lang="en-US" dirty="0" smtClean="0"/>
              <a:t>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2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smtClean="0"/>
              <a:t>There are 2 ways to receive a funding availability letter (FAL):</a:t>
            </a:r>
          </a:p>
          <a:p>
            <a:pPr marL="109728" indent="0">
              <a:buNone/>
            </a:pPr>
            <a:endParaRPr lang="en-US" sz="12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From NEFWC – if eligibility is established this funding can be utilized at any home or center-based licensed provider that accepts vouchers</a:t>
            </a:r>
          </a:p>
          <a:p>
            <a:pPr marL="109728" indent="0" algn="ctr">
              <a:buNone/>
            </a:pPr>
            <a:r>
              <a:rPr lang="en-US" sz="2400" i="1" dirty="0" smtClean="0"/>
              <a:t>(NEWFC’s most recent batch of funding letters          went to families with 12/2017 application date)</a:t>
            </a:r>
          </a:p>
          <a:p>
            <a:pPr marL="109728" indent="0" algn="ctr">
              <a:buNone/>
            </a:pPr>
            <a:endParaRPr lang="en-US" sz="1200" dirty="0" smtClean="0"/>
          </a:p>
          <a:p>
            <a:pPr marL="566928" indent="-457200">
              <a:buFont typeface="+mj-lt"/>
              <a:buAutoNum type="arabicPeriod" startAt="2"/>
            </a:pPr>
            <a:r>
              <a:rPr lang="en-US" sz="2400" dirty="0" smtClean="0"/>
              <a:t>From a Contracted Provider – if eligibility is established this funding is only good with the provider who issued the letter.</a:t>
            </a:r>
          </a:p>
          <a:p>
            <a:pPr marL="109728" indent="0">
              <a:buNone/>
            </a:pPr>
            <a:r>
              <a:rPr lang="en-US" sz="2400" dirty="0" smtClean="0"/>
              <a:t>     </a:t>
            </a:r>
            <a:r>
              <a:rPr lang="en-US" sz="2400" i="1" dirty="0" smtClean="0"/>
              <a:t>(funding opportunities vary by age and location</a:t>
            </a:r>
          </a:p>
          <a:p>
            <a:pPr marL="109728" indent="0">
              <a:buNone/>
            </a:pPr>
            <a:r>
              <a:rPr lang="en-US" sz="2400" i="1" dirty="0" smtClean="0"/>
              <a:t>      of open </a:t>
            </a:r>
            <a:r>
              <a:rPr lang="en-US" sz="2400" i="1" dirty="0"/>
              <a:t>slot)</a:t>
            </a:r>
            <a:endParaRPr lang="en-US" sz="2400" dirty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/>
              <a:t>Kinderwait</a:t>
            </a:r>
            <a:r>
              <a:rPr lang="en-US" dirty="0"/>
              <a:t> </a:t>
            </a:r>
            <a:r>
              <a:rPr lang="en-US" dirty="0" err="1"/>
              <a:t>con’t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9314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369</TotalTime>
  <Words>1148</Words>
  <Application>Microsoft Office PowerPoint</Application>
  <PresentationFormat>On-screen Show (4:3)</PresentationFormat>
  <Paragraphs>203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Subsidized Childcare April 30, 2019</vt:lpstr>
      <vt:lpstr>Immediate Access to Childcare</vt:lpstr>
      <vt:lpstr>DTA Referral</vt:lpstr>
      <vt:lpstr>DCF Referral</vt:lpstr>
      <vt:lpstr>DCHD Referral  </vt:lpstr>
      <vt:lpstr>Income Eligible (IE) Child Care</vt:lpstr>
      <vt:lpstr>Kinderwait – statewide waitlist for income eligible childcare subsidy</vt:lpstr>
      <vt:lpstr>Kinderwait con’t.</vt:lpstr>
      <vt:lpstr>Kinderwait con’t.</vt:lpstr>
      <vt:lpstr>Contracted Providers in Western MA</vt:lpstr>
      <vt:lpstr>HOMELESSNESS as a service need</vt:lpstr>
      <vt:lpstr>Certification of Homelessness *per The Department of Early Education and Care (EEC) policy*</vt:lpstr>
      <vt:lpstr>A Referral Letter from a  Shelter Program must include…</vt:lpstr>
      <vt:lpstr>McKinney-Vento Homelessness </vt:lpstr>
      <vt:lpstr>Enrollment Process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Subsidized Childcare April 30, 2019</dc:title>
  <dc:creator>Sara Garvin</dc:creator>
  <cp:lastModifiedBy>Sara Garvin</cp:lastModifiedBy>
  <cp:revision>28</cp:revision>
  <dcterms:created xsi:type="dcterms:W3CDTF">2019-04-23T15:48:46Z</dcterms:created>
  <dcterms:modified xsi:type="dcterms:W3CDTF">2019-04-26T19:23:39Z</dcterms:modified>
</cp:coreProperties>
</file>