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2A221FA-FDE4-4C58-8AA0-91D1930974D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E035AC3-764A-4A5C-A494-A0C7A73BD7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4648200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Jane </a:t>
            </a:r>
            <a:r>
              <a:rPr lang="en-US" dirty="0" err="1" smtClean="0"/>
              <a:t>Edmonstone</a:t>
            </a:r>
            <a:r>
              <a:rPr lang="en-US" dirty="0" smtClean="0"/>
              <a:t>, Esq. </a:t>
            </a:r>
          </a:p>
          <a:p>
            <a:pPr marL="18288" indent="0">
              <a:buNone/>
            </a:pPr>
            <a:r>
              <a:rPr lang="en-US" dirty="0" smtClean="0"/>
              <a:t>Senior Supervising Attorney, Housing Unit</a:t>
            </a:r>
          </a:p>
          <a:p>
            <a:pPr marL="18288" indent="0">
              <a:buNone/>
            </a:pPr>
            <a:r>
              <a:rPr lang="en-US" dirty="0" smtClean="0"/>
              <a:t>Community Legal Aid</a:t>
            </a:r>
          </a:p>
          <a:p>
            <a:pPr marL="18288" indent="0">
              <a:buNone/>
            </a:pPr>
            <a:r>
              <a:rPr lang="en-US" dirty="0" smtClean="0"/>
              <a:t>One Monarch Place, Suite 400</a:t>
            </a:r>
          </a:p>
          <a:p>
            <a:pPr marL="18288" indent="0">
              <a:buNone/>
            </a:pPr>
            <a:r>
              <a:rPr lang="en-US" dirty="0" smtClean="0"/>
              <a:t>Springfield, MA 01144</a:t>
            </a:r>
          </a:p>
          <a:p>
            <a:pPr marL="1828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5904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Overcoming Tenant Screening Barriers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3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620000" cy="4495800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Fair housing laws permit a tenant to have an assistance animal, whether a trained service animal or an emotional support animal.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Tenant must have a disability, and the animal must assist the tenant in managing the symptoms of the disability.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Landlords can ask for verification on non-obvious disabilities.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43800" cy="914400"/>
          </a:xfrm>
        </p:spPr>
        <p:txBody>
          <a:bodyPr/>
          <a:lstStyle/>
          <a:p>
            <a:r>
              <a:rPr lang="en-US" dirty="0" smtClean="0"/>
              <a:t>Assistance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77724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Talk to the landlord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Consult with an attorney – Mass Fair Housing Center, CLA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Sue the landlord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Massachusetts Commission Against Discrimination or the U.S. Department of Housing and Urban Development.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Court (Housing, State Superior, Federal)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Can ask for emergency relief, like “freezing the apartment”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96200" cy="1371600"/>
          </a:xfrm>
        </p:spPr>
        <p:txBody>
          <a:bodyPr/>
          <a:lstStyle/>
          <a:p>
            <a:r>
              <a:rPr lang="en-US" sz="3600" dirty="0" smtClean="0"/>
              <a:t>What can a tenant do if they are denied for a reason they think is discriminatory?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46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6629400" cy="4495800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Tenants must meet basic eligibility standards – family, elderly or disabled individual with low level of income. 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Two levels of screening – basic background, and then criminal record.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20000" cy="1219200"/>
          </a:xfrm>
        </p:spPr>
        <p:txBody>
          <a:bodyPr/>
          <a:lstStyle/>
          <a:p>
            <a:r>
              <a:rPr lang="en-US" dirty="0" smtClean="0"/>
              <a:t>Subsidized apartments – structured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543800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Eviction history (including nonpayment of rent)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Debt to another housing authority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Landlord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Truthfulness on application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87640" cy="990600"/>
          </a:xfrm>
        </p:spPr>
        <p:txBody>
          <a:bodyPr/>
          <a:lstStyle/>
          <a:p>
            <a:r>
              <a:rPr lang="en-US" dirty="0" smtClean="0"/>
              <a:t>First level of screening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Appeal and appeal quickly!!! (“I want a hearing to appeal this decision”)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the file before the hearing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Attend the hearing  - informal setting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bring an advocate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Present “mitigating” factors, or evidence to disprove the housing provider’s reasons. </a:t>
            </a:r>
          </a:p>
          <a:p>
            <a:pPr marL="38404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914400"/>
          </a:xfrm>
        </p:spPr>
        <p:txBody>
          <a:bodyPr/>
          <a:lstStyle/>
          <a:p>
            <a:r>
              <a:rPr lang="en-US" dirty="0" smtClean="0"/>
              <a:t>Challenging a denial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5438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Only reach this stage if the tenant passes the first stage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APPEAL and appeal quickly!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Look at the record the housing provider has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their CORI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Identify dismissal and pending charges – HUD has issued guidance on the issue of arrests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Present mitigating factors at the hearing: type of crime, passage of time, character references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Addiction? Reasonable accommodation for a disability if no longer in active use.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914400"/>
          </a:xfrm>
        </p:spPr>
        <p:txBody>
          <a:bodyPr/>
          <a:lstStyle/>
          <a:p>
            <a:r>
              <a:rPr lang="en-US" sz="3600" dirty="0" smtClean="0"/>
              <a:t>Second level of screening – </a:t>
            </a:r>
            <a:br>
              <a:rPr lang="en-US" sz="3600" dirty="0" smtClean="0"/>
            </a:br>
            <a:r>
              <a:rPr lang="en-US" sz="3600" dirty="0" smtClean="0"/>
              <a:t>criminal record (CORI)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1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flipV="1">
            <a:off x="1219200" y="4343400"/>
            <a:ext cx="7010400" cy="3810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7101840" cy="21336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1524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Who is Community Legal Aid?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4495800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CLA provides free legal services to low-income and elderly residents of Central and Western Massachusetts.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We help people in the areas of housing, public benefits, education, family law, immigration and more.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Individuals can apply for services by visiting one of our offices, applying online at communitylegal.org, or calling 855-CLA-LEGAL.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495800"/>
          </a:xfrm>
        </p:spPr>
        <p:txBody>
          <a:bodyPr/>
          <a:lstStyle/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96200" cy="2590800"/>
          </a:xfrm>
        </p:spPr>
        <p:txBody>
          <a:bodyPr/>
          <a:lstStyle/>
          <a:p>
            <a:r>
              <a:rPr lang="en-US" dirty="0" smtClean="0"/>
              <a:t>Why are tenants denied apartments?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81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35240" cy="990600"/>
          </a:xfrm>
        </p:spPr>
        <p:txBody>
          <a:bodyPr/>
          <a:lstStyle/>
          <a:p>
            <a:r>
              <a:rPr lang="en-US" sz="3600" dirty="0" smtClean="0"/>
              <a:t>What’s the difference between these two columns?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38100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enough income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Bad credit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Eviction history/bad landlord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Criminal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reasons?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91000" y="685800"/>
            <a:ext cx="4111752" cy="3657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Race, color, national origin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Religion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Rental subsidy or public assistance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Sex, sexual orientation, gender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Marital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Familial status (having kids)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7696200" cy="4343400"/>
          </a:xfrm>
        </p:spPr>
        <p:txBody>
          <a:bodyPr/>
          <a:lstStyle/>
          <a:p>
            <a:pPr marL="18288" indent="0">
              <a:buNone/>
            </a:pPr>
            <a:r>
              <a:rPr lang="en-US" b="1" dirty="0" smtClean="0"/>
              <a:t>Private market</a:t>
            </a:r>
            <a:r>
              <a:rPr lang="en-US" dirty="0" smtClean="0"/>
              <a:t>: craigslist.org, </a:t>
            </a:r>
            <a:r>
              <a:rPr lang="en-US" dirty="0" err="1" smtClean="0"/>
              <a:t>etc</a:t>
            </a:r>
            <a:r>
              <a:rPr lang="en-US" dirty="0" smtClean="0"/>
              <a:t>; little or no structured process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b="1" dirty="0" smtClean="0"/>
              <a:t>Subsidized apartments</a:t>
            </a:r>
            <a:r>
              <a:rPr lang="en-US" dirty="0" smtClean="0"/>
              <a:t>: housing authorities, multifamily complexes, very structured process for denial and appeals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11440" cy="1219200"/>
          </a:xfrm>
        </p:spPr>
        <p:txBody>
          <a:bodyPr/>
          <a:lstStyle/>
          <a:p>
            <a:r>
              <a:rPr lang="en-US" sz="2800" dirty="0"/>
              <a:t>A</a:t>
            </a:r>
            <a:r>
              <a:rPr lang="en-US" sz="2800" dirty="0" smtClean="0"/>
              <a:t>pplying for an apartment in the private market versus applying for subsidized housing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44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191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Eviction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Kids and lead paint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Section 8 or other rental subsidy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Assistance animals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Others?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1371600"/>
          </a:xfrm>
        </p:spPr>
        <p:txBody>
          <a:bodyPr/>
          <a:lstStyle/>
          <a:p>
            <a:r>
              <a:rPr lang="en-US" sz="3600" dirty="0" smtClean="0"/>
              <a:t>Common issues in the </a:t>
            </a:r>
            <a:br>
              <a:rPr lang="en-US" sz="3600" dirty="0" smtClean="0"/>
            </a:br>
            <a:r>
              <a:rPr lang="en-US" sz="3600" dirty="0" smtClean="0"/>
              <a:t>private marke</a:t>
            </a:r>
            <a:r>
              <a:rPr lang="en-US" sz="36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231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43400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All Housing Court records are accessible online at masscourts.org</a:t>
            </a:r>
          </a:p>
          <a:p>
            <a:pPr marL="18288" indent="0">
              <a:buNone/>
            </a:pPr>
            <a:endParaRPr lang="en-US" b="1" dirty="0"/>
          </a:p>
          <a:p>
            <a:pPr marL="18288" indent="0">
              <a:buNone/>
            </a:pPr>
            <a:r>
              <a:rPr lang="en-US" dirty="0" smtClean="0"/>
              <a:t>Landlord routinely access these records to screen tenants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b="1" dirty="0" smtClean="0"/>
              <a:t>Tips?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Judgment not entering against tenant, especially a money judgment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so, make sure the landlord files a “satisfaction of judgment” when rent is paid off.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Get case “dismissed” at the end of the case.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sz="2200" dirty="0" smtClean="0"/>
              <a:t>In reality, the mere filing of a case is prejudicial and, for now, that cannot be erased.</a:t>
            </a:r>
            <a:endParaRPr lang="en-US" sz="2200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914400"/>
          </a:xfrm>
        </p:spPr>
        <p:txBody>
          <a:bodyPr/>
          <a:lstStyle/>
          <a:p>
            <a:r>
              <a:rPr lang="en-US" dirty="0" smtClean="0"/>
              <a:t>Eviction history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828800"/>
            <a:ext cx="7696200" cy="4343400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dirty="0" smtClean="0">
                <a:effectLst/>
              </a:rPr>
              <a:t>Massachusetts requires </a:t>
            </a:r>
            <a:r>
              <a:rPr lang="en-US" dirty="0">
                <a:effectLst/>
              </a:rPr>
              <a:t>the removal or covering of </a:t>
            </a:r>
            <a:r>
              <a:rPr lang="en-US" b="1" dirty="0">
                <a:effectLst/>
              </a:rPr>
              <a:t>lead paint</a:t>
            </a:r>
            <a:r>
              <a:rPr lang="en-US" dirty="0">
                <a:effectLst/>
              </a:rPr>
              <a:t> hazards in homes built before 1978 where any </a:t>
            </a:r>
            <a:r>
              <a:rPr lang="en-US" b="1" dirty="0">
                <a:effectLst/>
              </a:rPr>
              <a:t>children</a:t>
            </a:r>
            <a:r>
              <a:rPr lang="en-US" dirty="0">
                <a:effectLst/>
              </a:rPr>
              <a:t> under 6 live. </a:t>
            </a:r>
            <a:r>
              <a:rPr lang="en-US" b="1" dirty="0">
                <a:effectLst/>
              </a:rPr>
              <a:t>Lead paint</a:t>
            </a:r>
            <a:r>
              <a:rPr lang="en-US" dirty="0">
                <a:effectLst/>
              </a:rPr>
              <a:t> hazards include loose </a:t>
            </a:r>
            <a:r>
              <a:rPr lang="en-US" b="1" dirty="0">
                <a:effectLst/>
              </a:rPr>
              <a:t>lead</a:t>
            </a:r>
            <a:r>
              <a:rPr lang="en-US" dirty="0">
                <a:effectLst/>
              </a:rPr>
              <a:t> pain, </a:t>
            </a:r>
            <a:r>
              <a:rPr lang="en-US" b="1" dirty="0">
                <a:effectLst/>
              </a:rPr>
              <a:t>lead paint</a:t>
            </a:r>
            <a:r>
              <a:rPr lang="en-US" dirty="0">
                <a:effectLst/>
              </a:rPr>
              <a:t> on windows and friction surfaces, and other surfaces accessible to </a:t>
            </a:r>
            <a:r>
              <a:rPr lang="en-US" b="1" dirty="0">
                <a:effectLst/>
              </a:rPr>
              <a:t>children</a:t>
            </a:r>
            <a:r>
              <a:rPr lang="en-US" dirty="0" smtClean="0">
                <a:effectLst/>
              </a:rPr>
              <a:t>.</a:t>
            </a:r>
          </a:p>
          <a:p>
            <a:pPr marL="18288" indent="0">
              <a:buNone/>
            </a:pPr>
            <a:endParaRPr lang="en-US" dirty="0">
              <a:effectLst/>
            </a:endParaRPr>
          </a:p>
          <a:p>
            <a:pPr marL="18288" indent="0">
              <a:buNone/>
            </a:pPr>
            <a:r>
              <a:rPr lang="en-US" dirty="0" smtClean="0">
                <a:effectLst/>
              </a:rPr>
              <a:t>This process can be expensive – it’s an obligation that’s only triggered when a child lives in the home. </a:t>
            </a:r>
          </a:p>
          <a:p>
            <a:pPr marL="18288" indent="0">
              <a:buNone/>
            </a:pPr>
            <a:endParaRPr lang="en-US" dirty="0">
              <a:effectLst/>
            </a:endParaRPr>
          </a:p>
          <a:p>
            <a:pPr marL="18288" indent="0">
              <a:buNone/>
            </a:pPr>
            <a:r>
              <a:rPr lang="en-US" dirty="0" smtClean="0">
                <a:effectLst/>
              </a:rPr>
              <a:t>It is illegal housing discrimination for a landlord to refuse to rent an apartment because the tenant family has a child. (Landlord can delay the move-in for 30 days to abate the hazards).</a:t>
            </a:r>
          </a:p>
          <a:p>
            <a:pPr marL="18288" indent="0">
              <a:buNone/>
            </a:pPr>
            <a:endParaRPr lang="en-US" dirty="0">
              <a:effectLst/>
            </a:endParaRP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63840" cy="838200"/>
          </a:xfrm>
        </p:spPr>
        <p:txBody>
          <a:bodyPr/>
          <a:lstStyle/>
          <a:p>
            <a:r>
              <a:rPr lang="en-US" dirty="0" smtClean="0"/>
              <a:t>Lead paint and kids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7696200" cy="4648200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It is illegal housing discrimination for a landlord to refuse to rent an apartment because the tenant has a rental voucher, or because of any requirements of the voucher program.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Why don’t landlords want to rent to tenants with vouchers?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In what ways are vouchers appealing to landlords? </a:t>
            </a: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543800" cy="914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Section 8 and other rental subsidies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7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756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Overcoming Tenant Screening Barriers</dc:title>
  <dc:creator/>
  <lastModifiedBy>Edmonstone, Jane</lastModifiedBy>
  <revision>1</revision>
  <dcterms:created xsi:type="dcterms:W3CDTF">2018-10-09T19:59:26.5095996Z</dcterms:created>
  <dcterms:modified xsi:type="dcterms:W3CDTF">2018-10-09T19:59:26.5095996Z</dcterms:modified>
</coreProperties>
</file>