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3" r:id="rId3"/>
    <p:sldId id="256" r:id="rId4"/>
    <p:sldId id="267" r:id="rId5"/>
    <p:sldId id="257" r:id="rId6"/>
    <p:sldId id="271" r:id="rId7"/>
    <p:sldId id="258" r:id="rId8"/>
    <p:sldId id="262" r:id="rId9"/>
    <p:sldId id="259" r:id="rId10"/>
    <p:sldId id="269" r:id="rId11"/>
    <p:sldId id="263" r:id="rId12"/>
    <p:sldId id="270" r:id="rId13"/>
    <p:sldId id="260" r:id="rId14"/>
    <p:sldId id="261" r:id="rId15"/>
    <p:sldId id="268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74800-6F56-4BC3-9D59-6BA8B59B4015}">
          <p14:sldIdLst>
            <p14:sldId id="274"/>
            <p14:sldId id="273"/>
            <p14:sldId id="256"/>
            <p14:sldId id="267"/>
            <p14:sldId id="257"/>
            <p14:sldId id="271"/>
            <p14:sldId id="258"/>
            <p14:sldId id="262"/>
            <p14:sldId id="259"/>
            <p14:sldId id="269"/>
            <p14:sldId id="263"/>
            <p14:sldId id="270"/>
            <p14:sldId id="260"/>
            <p14:sldId id="261"/>
            <p14:sldId id="268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727EF-8922-48AC-A866-0810C1732647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FE20C-D193-4AAC-B7B0-7676D790C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6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Berkshire Works – Pittsfield</a:t>
            </a:r>
          </a:p>
          <a:p>
            <a:endParaRPr lang="en-US" dirty="0" smtClean="0"/>
          </a:p>
          <a:p>
            <a:r>
              <a:rPr lang="en-US" dirty="0" smtClean="0"/>
              <a:t>CareerPoint Holyoke</a:t>
            </a:r>
          </a:p>
          <a:p>
            <a:endParaRPr lang="en-US" dirty="0" smtClean="0"/>
          </a:p>
          <a:p>
            <a:r>
              <a:rPr lang="en-US" dirty="0" smtClean="0"/>
              <a:t>Franklin Hampshire – a full career center in Greenfield and Access points in Northampton at the Forbes library and in Orange at the Literacy Project</a:t>
            </a:r>
          </a:p>
          <a:p>
            <a:endParaRPr lang="en-US" dirty="0" smtClean="0"/>
          </a:p>
          <a:p>
            <a:r>
              <a:rPr lang="en-US" dirty="0" smtClean="0"/>
              <a:t>Future Works – Springfield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E20C-D193-4AAC-B7B0-7676D790C6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6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0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7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2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7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6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4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1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0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F143-7AF6-4E6C-ADE0-0881100A1486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1690-D04A-4EAB-8264-460992751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martinez@wayfindersm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355" y="2372537"/>
            <a:ext cx="10718799" cy="4293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Mission and Goals: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en-US" sz="1100" i="1" dirty="0" smtClean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Career Services Committee will work to create linkages to training and employment and related support services for individuals and families at risk of or experiencing homelessness. </a:t>
            </a:r>
            <a:endParaRPr lang="en-US" sz="2800" i="1" dirty="0" smtClean="0"/>
          </a:p>
          <a:p>
            <a:endParaRPr lang="en-US" sz="2400" i="1" dirty="0" smtClean="0"/>
          </a:p>
          <a:p>
            <a:r>
              <a:rPr lang="en-US" sz="2800" i="1" dirty="0" smtClean="0"/>
              <a:t>It</a:t>
            </a:r>
            <a:r>
              <a:rPr lang="en-US" sz="2800" i="1" dirty="0"/>
              <a:t> will create opportunities to collaborate and share information around available resources and best practices in furtherance of sustainable employment, increased income and greater housing stability for this population.  </a:t>
            </a:r>
            <a:endParaRPr lang="en-US" sz="1400" dirty="0"/>
          </a:p>
          <a:p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701" y="248707"/>
            <a:ext cx="3340100" cy="117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64982" y="1418430"/>
            <a:ext cx="84081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Western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Massachusetts Network to End Homelessness </a:t>
            </a:r>
            <a:endParaRPr lang="en-US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Career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Services Committee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77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608"/>
          </a:xfrm>
        </p:spPr>
        <p:txBody>
          <a:bodyPr>
            <a:normAutofit/>
          </a:bodyPr>
          <a:lstStyle/>
          <a:p>
            <a:r>
              <a:rPr lang="en-US" sz="4000" b="1" dirty="0"/>
              <a:t>Career Center Programs serving Special Populations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426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Veterans Services</a:t>
            </a:r>
          </a:p>
          <a:p>
            <a:pPr lvl="1"/>
            <a:r>
              <a:rPr lang="en-US" dirty="0"/>
              <a:t>Veterans and Eligible Spouses receive Priority of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Offered at all career </a:t>
            </a:r>
            <a:r>
              <a:rPr lang="en-US" dirty="0" smtClean="0"/>
              <a:t>centers</a:t>
            </a:r>
          </a:p>
          <a:p>
            <a:r>
              <a:rPr lang="en-US" sz="2400" b="1" dirty="0" smtClean="0"/>
              <a:t>Hurricane Evacuees from Puerto Rico and US Virgin Islands</a:t>
            </a:r>
          </a:p>
          <a:p>
            <a:pPr lvl="1"/>
            <a:r>
              <a:rPr lang="en-US" dirty="0" smtClean="0"/>
              <a:t>May be eligible to receive English classes, Short Term Occupational Skills Classes, Supportive Services</a:t>
            </a:r>
          </a:p>
          <a:p>
            <a:pPr lvl="1"/>
            <a:r>
              <a:rPr lang="en-US" dirty="0" smtClean="0"/>
              <a:t>Individualized job search, resume, application, interviewing skills and more</a:t>
            </a:r>
          </a:p>
          <a:p>
            <a:r>
              <a:rPr lang="en-US" sz="2400" b="1" dirty="0" smtClean="0"/>
              <a:t>Trade </a:t>
            </a:r>
            <a:r>
              <a:rPr lang="en-US" sz="2400" b="1" dirty="0"/>
              <a:t>Adjustment Assistance</a:t>
            </a:r>
          </a:p>
          <a:p>
            <a:pPr lvl="1"/>
            <a:r>
              <a:rPr lang="en-US" dirty="0"/>
              <a:t>Specialized services for workers who lost their jobs due to foreign </a:t>
            </a:r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Offered at all career centers</a:t>
            </a:r>
            <a:endParaRPr lang="en-US" dirty="0"/>
          </a:p>
          <a:p>
            <a:r>
              <a:rPr lang="en-US" sz="2400" b="1" dirty="0"/>
              <a:t>Specialized Industry Specific Training Programs</a:t>
            </a:r>
          </a:p>
          <a:p>
            <a:pPr lvl="1"/>
            <a:r>
              <a:rPr lang="en-US" dirty="0"/>
              <a:t>Varies by region and available funding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592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827"/>
            <a:ext cx="10701867" cy="49053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Workforce Innovation and Opportunity Act (WIOA) Youth </a:t>
            </a:r>
            <a:r>
              <a:rPr lang="en-US" b="1" dirty="0"/>
              <a:t>Services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In-School and Out-of-School Youth ages </a:t>
            </a:r>
            <a:r>
              <a:rPr lang="en-US" dirty="0" smtClean="0"/>
              <a:t>16-24</a:t>
            </a:r>
          </a:p>
          <a:p>
            <a:pPr lvl="1">
              <a:lnSpc>
                <a:spcPct val="100000"/>
              </a:lnSpc>
            </a:pPr>
            <a:r>
              <a:rPr lang="en-US" i="1" dirty="0" smtClean="0"/>
              <a:t>Offered in each region at the career center or through partner agencies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 smtClean="0"/>
              <a:t>Young Parents Program (YPP)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Intensive </a:t>
            </a:r>
            <a:r>
              <a:rPr lang="en-US" dirty="0"/>
              <a:t>HiSET prep </a:t>
            </a:r>
            <a:r>
              <a:rPr lang="en-US" dirty="0" smtClean="0"/>
              <a:t>program </a:t>
            </a:r>
            <a:r>
              <a:rPr lang="en-US" dirty="0"/>
              <a:t>for DTA cash recipients up to age 24 who lack a high school </a:t>
            </a:r>
            <a:r>
              <a:rPr lang="en-US" dirty="0" smtClean="0"/>
              <a:t>diploma</a:t>
            </a:r>
          </a:p>
          <a:p>
            <a:pPr lvl="1">
              <a:lnSpc>
                <a:spcPct val="100000"/>
              </a:lnSpc>
            </a:pPr>
            <a:r>
              <a:rPr lang="en-US" i="1" dirty="0" smtClean="0"/>
              <a:t>Offered at CareerPoint and </a:t>
            </a:r>
            <a:r>
              <a:rPr lang="en-US" i="1" dirty="0"/>
              <a:t>B</a:t>
            </a:r>
            <a:r>
              <a:rPr lang="en-US" i="1" dirty="0" smtClean="0"/>
              <a:t>erkshireWorks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 smtClean="0"/>
              <a:t>Disability Employment Initiative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/>
              <a:t>(DEI VII</a:t>
            </a:r>
            <a:r>
              <a:rPr lang="en-US" b="1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Individualized </a:t>
            </a:r>
            <a:r>
              <a:rPr lang="en-US" dirty="0"/>
              <a:t>job search program for youth </a:t>
            </a:r>
            <a:r>
              <a:rPr lang="en-US" dirty="0" smtClean="0"/>
              <a:t>ages </a:t>
            </a:r>
            <a:r>
              <a:rPr lang="en-US" dirty="0"/>
              <a:t>14-24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i="1" dirty="0" smtClean="0"/>
              <a:t>Offered at CareerPoint and FutureWorks</a:t>
            </a:r>
          </a:p>
          <a:p>
            <a:pPr lvl="1"/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885825"/>
          </a:xfrm>
        </p:spPr>
        <p:txBody>
          <a:bodyPr/>
          <a:lstStyle/>
          <a:p>
            <a:pPr algn="ctr"/>
            <a:r>
              <a:rPr lang="en-US" b="1" dirty="0" smtClean="0"/>
              <a:t>Career Center Programs</a:t>
            </a:r>
            <a:r>
              <a:rPr lang="en-US" dirty="0"/>
              <a:t> </a:t>
            </a:r>
            <a:r>
              <a:rPr lang="en-US" b="1" dirty="0" smtClean="0"/>
              <a:t>serving Youth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547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092"/>
            <a:ext cx="10701867" cy="55657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Connecting Activities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/>
              <a:t>In school career development education including job fairs, internships &amp; more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/>
              <a:t>Offered in each region through Regional Employment Board</a:t>
            </a:r>
            <a:endParaRPr lang="en-US" sz="2600" i="1" dirty="0"/>
          </a:p>
          <a:p>
            <a:r>
              <a:rPr lang="en-US" b="1" dirty="0" smtClean="0"/>
              <a:t>Summer Jobs Programs</a:t>
            </a:r>
          </a:p>
          <a:p>
            <a:pPr lvl="1"/>
            <a:r>
              <a:rPr lang="en-US" sz="2600" dirty="0" smtClean="0"/>
              <a:t>Eligibility requirements may differ in each community based on specific programs	</a:t>
            </a:r>
          </a:p>
          <a:p>
            <a:pPr lvl="1"/>
            <a:r>
              <a:rPr lang="en-US" sz="2600" i="1" dirty="0" smtClean="0"/>
              <a:t>Offered in each region</a:t>
            </a:r>
          </a:p>
          <a:p>
            <a:r>
              <a:rPr lang="en-US" sz="3000" b="1" dirty="0" smtClean="0"/>
              <a:t>Work Readiness for Youth</a:t>
            </a:r>
          </a:p>
          <a:p>
            <a:pPr lvl="1"/>
            <a:r>
              <a:rPr lang="en-US" sz="2600" dirty="0" smtClean="0"/>
              <a:t>Develop the tools needed to land a job</a:t>
            </a:r>
          </a:p>
          <a:p>
            <a:pPr lvl="1"/>
            <a:r>
              <a:rPr lang="en-US" sz="2600" i="1" dirty="0" smtClean="0"/>
              <a:t>Offered in each region at the career center or through partner agencies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885825"/>
          </a:xfrm>
        </p:spPr>
        <p:txBody>
          <a:bodyPr/>
          <a:lstStyle/>
          <a:p>
            <a:pPr algn="ctr"/>
            <a:r>
              <a:rPr lang="en-US" b="1" dirty="0" smtClean="0"/>
              <a:t>Career Center Programs</a:t>
            </a:r>
            <a:r>
              <a:rPr lang="en-US" dirty="0"/>
              <a:t> </a:t>
            </a:r>
            <a:r>
              <a:rPr lang="en-US" b="1" dirty="0" smtClean="0"/>
              <a:t>serving Youth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879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5534"/>
            <a:ext cx="10515600" cy="9990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Workforce Innovation and Opportunity Act – </a:t>
            </a:r>
            <a:r>
              <a:rPr lang="en-US" b="1" dirty="0" smtClean="0"/>
              <a:t>WIOA</a:t>
            </a:r>
            <a:br>
              <a:rPr lang="en-US" b="1" dirty="0" smtClean="0"/>
            </a:br>
            <a:r>
              <a:rPr lang="en-US" sz="3100" dirty="0"/>
              <a:t>Federally funded program for individuals re-entering the </a:t>
            </a:r>
            <a:r>
              <a:rPr lang="en-US" sz="3100" dirty="0" smtClean="0"/>
              <a:t>workforce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64" y="1439334"/>
            <a:ext cx="10778067" cy="5689599"/>
          </a:xfrm>
        </p:spPr>
        <p:txBody>
          <a:bodyPr>
            <a:noAutofit/>
          </a:bodyPr>
          <a:lstStyle/>
          <a:p>
            <a:r>
              <a:rPr lang="en-US" b="1" dirty="0" smtClean="0"/>
              <a:t>Career Counseling and Individualized </a:t>
            </a:r>
            <a:r>
              <a:rPr lang="en-US" b="1" dirty="0"/>
              <a:t>Job Search </a:t>
            </a:r>
            <a:r>
              <a:rPr lang="en-US" b="1" dirty="0" smtClean="0"/>
              <a:t>Assistance</a:t>
            </a:r>
          </a:p>
          <a:p>
            <a:r>
              <a:rPr lang="en-US" b="1" dirty="0" smtClean="0"/>
              <a:t>Training funding</a:t>
            </a:r>
            <a:endParaRPr lang="en-US" b="1" dirty="0"/>
          </a:p>
          <a:p>
            <a:pPr lvl="1"/>
            <a:r>
              <a:rPr lang="en-US" sz="2600" dirty="0" smtClean="0"/>
              <a:t>Training </a:t>
            </a:r>
            <a:r>
              <a:rPr lang="en-US" sz="2600" dirty="0"/>
              <a:t>funding may be available </a:t>
            </a:r>
            <a:r>
              <a:rPr lang="en-US" sz="2600" dirty="0" smtClean="0"/>
              <a:t>to:</a:t>
            </a:r>
          </a:p>
          <a:p>
            <a:pPr lvl="2"/>
            <a:r>
              <a:rPr lang="en-US" sz="2200" dirty="0"/>
              <a:t>I</a:t>
            </a:r>
            <a:r>
              <a:rPr lang="en-US" sz="2200" dirty="0" smtClean="0"/>
              <a:t>ndividuals who need training to obtain or retain employment that leads to self-sufficiency</a:t>
            </a:r>
          </a:p>
          <a:p>
            <a:pPr lvl="2"/>
            <a:r>
              <a:rPr lang="en-US" sz="2200" dirty="0" smtClean="0"/>
              <a:t>Individuals who need training to obtain or retain employment that leads to wages comparable to previous employment</a:t>
            </a:r>
          </a:p>
          <a:p>
            <a:pPr lvl="1"/>
            <a:r>
              <a:rPr lang="en-US" sz="2600" dirty="0" smtClean="0"/>
              <a:t>Funding </a:t>
            </a:r>
            <a:r>
              <a:rPr lang="en-US" sz="2600" dirty="0"/>
              <a:t>amounts vary by region and </a:t>
            </a:r>
            <a:r>
              <a:rPr lang="en-US" sz="2600" dirty="0" smtClean="0"/>
              <a:t>are subject to availability</a:t>
            </a:r>
            <a:endParaRPr lang="en-US" sz="2600" dirty="0"/>
          </a:p>
          <a:p>
            <a:pPr lvl="1"/>
            <a:r>
              <a:rPr lang="en-US" sz="2600" dirty="0"/>
              <a:t>Each region serves eligible individuals who live in </a:t>
            </a:r>
            <a:r>
              <a:rPr lang="en-US" sz="2600" dirty="0" smtClean="0"/>
              <a:t>that </a:t>
            </a:r>
            <a:r>
              <a:rPr lang="en-US" sz="2600" dirty="0"/>
              <a:t>specific region</a:t>
            </a:r>
          </a:p>
          <a:p>
            <a:pPr lvl="1"/>
            <a:r>
              <a:rPr lang="en-US" sz="2600" dirty="0"/>
              <a:t>Training must lead to a “marketable” credential, diploma or degree</a:t>
            </a:r>
          </a:p>
          <a:p>
            <a:pPr lvl="1"/>
            <a:r>
              <a:rPr lang="en-US" sz="2600" dirty="0"/>
              <a:t>Training options available at approved training vendors and schools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9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356660"/>
            <a:ext cx="10515600" cy="794808"/>
          </a:xfrm>
        </p:spPr>
        <p:txBody>
          <a:bodyPr/>
          <a:lstStyle/>
          <a:p>
            <a:pPr algn="ctr"/>
            <a:r>
              <a:rPr lang="en-US" b="1" dirty="0" smtClean="0"/>
              <a:t>WIOA 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067"/>
            <a:ext cx="10515600" cy="5283199"/>
          </a:xfrm>
        </p:spPr>
        <p:txBody>
          <a:bodyPr>
            <a:normAutofit/>
          </a:bodyPr>
          <a:lstStyle/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2732" y="1380067"/>
            <a:ext cx="1065106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Disadvantaged Adult Program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Age 18 years of age or older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A  US citizen or authorized to work in the United States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In </a:t>
            </a:r>
            <a:r>
              <a:rPr lang="en-US" sz="2600" dirty="0"/>
              <a:t>compliance with the Selective Service Act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Meets low income eligibility standards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We assume that people receiving the following services are </a:t>
            </a:r>
            <a:r>
              <a:rPr lang="en-US" sz="2600" dirty="0" smtClean="0"/>
              <a:t>qualified: </a:t>
            </a:r>
            <a:endParaRPr lang="en-US" sz="2600" dirty="0"/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Active DTA Cash </a:t>
            </a:r>
            <a:r>
              <a:rPr lang="en-US" sz="2400" dirty="0" smtClean="0"/>
              <a:t>or </a:t>
            </a:r>
            <a:r>
              <a:rPr lang="en-US" sz="2400" dirty="0"/>
              <a:t>SNAP Recipients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Active SSI/SSDI Recipients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Documented Homeless Clients</a:t>
            </a:r>
          </a:p>
          <a:p>
            <a:pPr lvl="3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9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59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WIOA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958"/>
            <a:ext cx="10515600" cy="4634441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/>
              <a:t>Dislocated </a:t>
            </a:r>
            <a:r>
              <a:rPr lang="en-US" b="1" dirty="0" smtClean="0"/>
              <a:t>Worker</a:t>
            </a:r>
          </a:p>
          <a:p>
            <a:pPr marL="742950" lvl="1" indent="-285750"/>
            <a:r>
              <a:rPr lang="en-US" sz="2600" dirty="0" smtClean="0"/>
              <a:t>A  </a:t>
            </a:r>
            <a:r>
              <a:rPr lang="en-US" sz="2600" dirty="0"/>
              <a:t>US citizen or authorized to work in the United States</a:t>
            </a:r>
          </a:p>
          <a:p>
            <a:pPr marL="742950" lvl="1" indent="-285750"/>
            <a:r>
              <a:rPr lang="en-US" sz="2600" dirty="0"/>
              <a:t>In compliance with the Selective Service </a:t>
            </a:r>
            <a:r>
              <a:rPr lang="en-US" sz="2600" dirty="0" smtClean="0"/>
              <a:t>Act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 algn="ctr">
              <a:buNone/>
            </a:pPr>
            <a:r>
              <a:rPr lang="en-US" sz="2600" b="1" dirty="0" smtClean="0"/>
              <a:t>AND</a:t>
            </a:r>
            <a:r>
              <a:rPr lang="en-US" sz="2600" dirty="0" smtClean="0"/>
              <a:t> meets one of the following criteria</a:t>
            </a:r>
          </a:p>
          <a:p>
            <a:pPr marL="457200" lvl="1" indent="0" algn="ctr">
              <a:buNone/>
            </a:pPr>
            <a:endParaRPr lang="en-US" sz="1800" dirty="0"/>
          </a:p>
          <a:p>
            <a:pPr marL="800100" lvl="1" indent="-342900"/>
            <a:r>
              <a:rPr lang="en-US" sz="2800" dirty="0" smtClean="0"/>
              <a:t>Has </a:t>
            </a:r>
            <a:r>
              <a:rPr lang="en-US" sz="2800" dirty="0"/>
              <a:t>been terminated, laid off, or received notice of lay off</a:t>
            </a:r>
          </a:p>
          <a:p>
            <a:pPr marL="1257300" lvl="2" indent="-342900"/>
            <a:r>
              <a:rPr lang="en-US" sz="2200" dirty="0"/>
              <a:t>Eligible for or Exhausted Unemployment Insurance</a:t>
            </a:r>
          </a:p>
          <a:p>
            <a:pPr marL="800100" lvl="1" indent="-342900"/>
            <a:r>
              <a:rPr lang="en-US" sz="2800" dirty="0"/>
              <a:t>Self employed with business closure due to economic conditions</a:t>
            </a:r>
          </a:p>
          <a:p>
            <a:pPr marL="800100" lvl="1" indent="-342900"/>
            <a:r>
              <a:rPr lang="en-US" sz="2800" dirty="0"/>
              <a:t>Displaced Homemaker</a:t>
            </a:r>
          </a:p>
          <a:p>
            <a:pPr marL="800100" lvl="1" indent="-342900"/>
            <a:r>
              <a:rPr lang="en-US" sz="2800" dirty="0"/>
              <a:t>Spouse of an active duty service member who was relocated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98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Secure Jobs Initiative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Secure Jobs?</a:t>
            </a:r>
          </a:p>
          <a:p>
            <a:pPr lvl="1"/>
            <a:r>
              <a:rPr lang="en-US" dirty="0" smtClean="0"/>
              <a:t>Integration between non profit and public programs in employment, housing, child care, and education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Individualized Employment Supports</a:t>
            </a:r>
          </a:p>
          <a:p>
            <a:pPr lvl="2"/>
            <a:r>
              <a:rPr lang="en-US" dirty="0" smtClean="0"/>
              <a:t>Goal planning, job search, resume, interview prep, cover letter, mock interviews</a:t>
            </a:r>
            <a:endParaRPr lang="en-US" dirty="0"/>
          </a:p>
          <a:p>
            <a:pPr lvl="1"/>
            <a:r>
              <a:rPr lang="en-US" dirty="0" smtClean="0"/>
              <a:t>Flexible Funds </a:t>
            </a:r>
          </a:p>
          <a:p>
            <a:pPr lvl="2"/>
            <a:r>
              <a:rPr lang="en-US" dirty="0" smtClean="0"/>
              <a:t>Skills trainings, child care, transportation assistance, textbooks, licensing</a:t>
            </a:r>
          </a:p>
          <a:p>
            <a:pPr lvl="1"/>
            <a:r>
              <a:rPr lang="en-US" dirty="0" smtClean="0"/>
              <a:t>Job Placement</a:t>
            </a:r>
          </a:p>
          <a:p>
            <a:pPr lvl="1"/>
            <a:r>
              <a:rPr lang="en-US" dirty="0" smtClean="0"/>
              <a:t>Access to Workforce Services</a:t>
            </a:r>
          </a:p>
          <a:p>
            <a:pPr lvl="1"/>
            <a:r>
              <a:rPr lang="en-US" dirty="0" smtClean="0"/>
              <a:t>Wrap Around Support</a:t>
            </a:r>
          </a:p>
          <a:p>
            <a:pPr lvl="2"/>
            <a:r>
              <a:rPr lang="en-US" dirty="0" smtClean="0"/>
              <a:t>Employment Specialist, Employer, Housing Worker</a:t>
            </a:r>
          </a:p>
          <a:p>
            <a:pPr lvl="1"/>
            <a:r>
              <a:rPr lang="en-US" dirty="0" smtClean="0"/>
              <a:t>Job Retention Services</a:t>
            </a:r>
          </a:p>
          <a:p>
            <a:pPr lvl="2"/>
            <a:r>
              <a:rPr lang="en-US" dirty="0" smtClean="0"/>
              <a:t>1 Year following first job placement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405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Secure Jobs Initiative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is eligible for Secure Jobs?</a:t>
            </a:r>
          </a:p>
          <a:p>
            <a:pPr lvl="1"/>
            <a:r>
              <a:rPr lang="en-US" dirty="0" smtClean="0"/>
              <a:t>The person must meet Emergency Assistance (EA) requirements as established by the state:</a:t>
            </a:r>
          </a:p>
          <a:p>
            <a:pPr lvl="2"/>
            <a:r>
              <a:rPr lang="en-US" dirty="0" smtClean="0"/>
              <a:t>Imminent risk of homelessness</a:t>
            </a:r>
          </a:p>
          <a:p>
            <a:pPr lvl="2"/>
            <a:r>
              <a:rPr lang="en-US" dirty="0" smtClean="0"/>
              <a:t>Living in state funded EA shelter</a:t>
            </a:r>
          </a:p>
          <a:p>
            <a:pPr lvl="2"/>
            <a:r>
              <a:rPr lang="en-US" dirty="0" smtClean="0"/>
              <a:t>Living in unit using HomeBASE funds and receiving Stabilization services</a:t>
            </a:r>
          </a:p>
          <a:p>
            <a:pPr lvl="2"/>
            <a:r>
              <a:rPr lang="en-US" dirty="0" smtClean="0"/>
              <a:t>Receive RAFT funding to divert homelessness</a:t>
            </a:r>
          </a:p>
          <a:p>
            <a:pPr lvl="2"/>
            <a:r>
              <a:rPr lang="en-US" dirty="0" smtClean="0"/>
              <a:t>Been diverted with Front Door funding and in HomeBASE</a:t>
            </a:r>
          </a:p>
          <a:p>
            <a:pPr lvl="2"/>
            <a:r>
              <a:rPr lang="en-US" dirty="0" smtClean="0"/>
              <a:t>Be identified as a family, per state guidelines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 smtClean="0"/>
              <a:t>Be </a:t>
            </a:r>
            <a:r>
              <a:rPr lang="en-US" sz="2400" b="1" dirty="0" smtClean="0"/>
              <a:t>READY, WILLING, &amp; ABLE </a:t>
            </a:r>
            <a:r>
              <a:rPr lang="en-US" dirty="0" smtClean="0"/>
              <a:t>to participate in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1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Secure Jobs Initiative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Referral Process:</a:t>
            </a:r>
          </a:p>
          <a:p>
            <a:pPr lvl="1"/>
            <a:r>
              <a:rPr lang="en-US" dirty="0" smtClean="0"/>
              <a:t>Electronic referrals made by housing workers</a:t>
            </a:r>
          </a:p>
          <a:p>
            <a:pPr lvl="1"/>
            <a:r>
              <a:rPr lang="en-US" dirty="0" smtClean="0"/>
              <a:t>Accepted from agencies serving EA families’ housing needs &amp; career centers</a:t>
            </a:r>
          </a:p>
          <a:p>
            <a:pPr lvl="1"/>
            <a:r>
              <a:rPr lang="en-US" dirty="0" smtClean="0"/>
              <a:t>Emailed directly to Madeline Martinez: </a:t>
            </a:r>
            <a:r>
              <a:rPr lang="en-US" dirty="0" smtClean="0">
                <a:hlinkClick r:id="rId2"/>
              </a:rPr>
              <a:t>mmartinez@wayfindersma.org</a:t>
            </a:r>
            <a:endParaRPr lang="en-US" dirty="0"/>
          </a:p>
          <a:p>
            <a:pPr lvl="1"/>
            <a:endParaRPr lang="en-US" dirty="0" smtClean="0"/>
          </a:p>
          <a:p>
            <a:pPr lvl="0"/>
            <a:r>
              <a:rPr lang="en-US" b="1" dirty="0">
                <a:solidFill>
                  <a:prstClr val="black"/>
                </a:solidFill>
              </a:rPr>
              <a:t>What can the referring provider expect</a:t>
            </a:r>
            <a:r>
              <a:rPr lang="en-US" b="1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Quick intake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Proactive communication with Way Finders assigned Employment Specialist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Client progress, program updates, monthly calendars &amp; events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4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701" y="248707"/>
            <a:ext cx="3340100" cy="117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38013" y="1422401"/>
            <a:ext cx="10490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CAREER SERVICES WORKSHOP PRESENTERS</a:t>
            </a:r>
            <a:endParaRPr lang="en-US" sz="8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Massachusetts One Stop Career Centers</a:t>
            </a: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Pam Wojtkowski, </a:t>
            </a:r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BerkshireWorks</a:t>
            </a:r>
            <a:endParaRPr lang="en-US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Bud Delphin, 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CareerPoint</a:t>
            </a: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Lisa Lapierre, Franklin Hampshire Career Center </a:t>
            </a:r>
            <a:endParaRPr lang="en-US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Konrad </a:t>
            </a:r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Rugowski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FutureWorks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Springfield</a:t>
            </a:r>
          </a:p>
          <a:p>
            <a:endParaRPr lang="en-US" sz="105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Wayfinders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Secure Jobs Program</a:t>
            </a: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Maegan Pedemonti</a:t>
            </a:r>
            <a:endParaRPr lang="en-US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9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Department of Transitional Assistance Employment and Training Services</a:t>
            </a: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Kim Messeck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US" sz="105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4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91" y="1659467"/>
            <a:ext cx="8799253" cy="294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93" y="423334"/>
            <a:ext cx="9806806" cy="6010624"/>
          </a:xfrm>
        </p:spPr>
      </p:pic>
    </p:spTree>
    <p:extLst>
      <p:ext uri="{BB962C8B-B14F-4D97-AF65-F5344CB8AC3E}">
        <p14:creationId xmlns:p14="http://schemas.microsoft.com/office/powerpoint/2010/main" val="32468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1805565"/>
            <a:ext cx="5688013" cy="727678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5575" y="365125"/>
            <a:ext cx="1178242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Western Massachusetts’ One Stop Career Centers</a:t>
            </a:r>
            <a:endParaRPr lang="en-US" b="1" dirty="0"/>
          </a:p>
        </p:txBody>
      </p:sp>
      <p:sp>
        <p:nvSpPr>
          <p:cNvPr id="7" name="AutoShape 4" descr="Image result for future Works  springfield logo"/>
          <p:cNvSpPr>
            <a:spLocks noChangeAspect="1" noChangeArrowheads="1"/>
          </p:cNvSpPr>
          <p:nvPr/>
        </p:nvSpPr>
        <p:spPr bwMode="auto">
          <a:xfrm>
            <a:off x="381000" y="2264966"/>
            <a:ext cx="9144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8" descr="Image result for future Works  springfiel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748" y="5179623"/>
            <a:ext cx="4133850" cy="1104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33" y="2895522"/>
            <a:ext cx="6197600" cy="9059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33" y="4083473"/>
            <a:ext cx="6785024" cy="8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9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008"/>
          </a:xfrm>
        </p:spPr>
        <p:txBody>
          <a:bodyPr/>
          <a:lstStyle/>
          <a:p>
            <a:pPr algn="ctr"/>
            <a:r>
              <a:rPr lang="en-US" b="1" dirty="0" smtClean="0"/>
              <a:t>Accessing  Career Center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935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BerkshireWorks, Pittsfield</a:t>
            </a:r>
          </a:p>
          <a:p>
            <a:pPr lvl="1"/>
            <a:r>
              <a:rPr lang="en-US" dirty="0" smtClean="0"/>
              <a:t>Attend a Career Center Seminar – </a:t>
            </a:r>
            <a:r>
              <a:rPr lang="en-US" i="1" dirty="0" smtClean="0"/>
              <a:t>pre-registration required</a:t>
            </a:r>
          </a:p>
          <a:p>
            <a:r>
              <a:rPr lang="en-US" b="1" dirty="0" smtClean="0"/>
              <a:t>CareerPoint, Holyoke</a:t>
            </a:r>
          </a:p>
          <a:p>
            <a:pPr lvl="1"/>
            <a:r>
              <a:rPr lang="en-US" dirty="0" smtClean="0"/>
              <a:t>Attend a Career Center Seminar Orientation – </a:t>
            </a:r>
            <a:r>
              <a:rPr lang="en-US" i="1" dirty="0" smtClean="0"/>
              <a:t>pre-registration required</a:t>
            </a:r>
          </a:p>
          <a:p>
            <a:r>
              <a:rPr lang="en-US" b="1" dirty="0" smtClean="0"/>
              <a:t>Franklin Hampshire Career Center, Greenfield </a:t>
            </a:r>
            <a:r>
              <a:rPr lang="en-US" sz="2000" b="1" dirty="0" smtClean="0"/>
              <a:t>(Northampton and Orange) </a:t>
            </a:r>
          </a:p>
          <a:p>
            <a:pPr lvl="1"/>
            <a:r>
              <a:rPr lang="en-US" dirty="0" smtClean="0"/>
              <a:t>Stop by the Greenfield Career Center or call to learn about our services in Northampton and Orange</a:t>
            </a:r>
          </a:p>
          <a:p>
            <a:r>
              <a:rPr lang="en-US" b="1" dirty="0" smtClean="0"/>
              <a:t>FutureWorks, Springfield</a:t>
            </a:r>
          </a:p>
          <a:p>
            <a:pPr lvl="1"/>
            <a:r>
              <a:rPr lang="en-US" dirty="0" smtClean="0"/>
              <a:t>Drop in to a Welcome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0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/>
          <a:lstStyle/>
          <a:p>
            <a:pPr algn="ctr"/>
            <a:r>
              <a:rPr lang="en-US" b="1" dirty="0" smtClean="0"/>
              <a:t>General Career Center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Develop Job Search Tools </a:t>
            </a:r>
          </a:p>
          <a:p>
            <a:pPr lvl="1"/>
            <a:r>
              <a:rPr lang="en-US" sz="2600" dirty="0" smtClean="0"/>
              <a:t>Resume Workshops and Individual Resume Critique/Consultations</a:t>
            </a:r>
          </a:p>
          <a:p>
            <a:pPr lvl="1"/>
            <a:r>
              <a:rPr lang="en-US" sz="2600" dirty="0" smtClean="0"/>
              <a:t>Cover Letters Workshops</a:t>
            </a:r>
          </a:p>
          <a:p>
            <a:pPr lvl="1"/>
            <a:r>
              <a:rPr lang="en-US" sz="2600" dirty="0" smtClean="0"/>
              <a:t>Interview Skills Workshops</a:t>
            </a:r>
          </a:p>
          <a:p>
            <a:pPr lvl="1"/>
            <a:r>
              <a:rPr lang="en-US" sz="2600" dirty="0" smtClean="0"/>
              <a:t>Online Applications </a:t>
            </a:r>
            <a:r>
              <a:rPr lang="en-US" sz="2600" dirty="0" smtClean="0"/>
              <a:t>Workshops</a:t>
            </a:r>
          </a:p>
          <a:p>
            <a:pPr lvl="1"/>
            <a:r>
              <a:rPr lang="en-US" sz="2600" dirty="0" smtClean="0"/>
              <a:t>Internet Job Search</a:t>
            </a:r>
            <a:endParaRPr lang="en-US" sz="2600" dirty="0" smtClean="0"/>
          </a:p>
          <a:p>
            <a:r>
              <a:rPr lang="en-US" sz="3000" b="1" dirty="0" smtClean="0"/>
              <a:t>Computer Workshops</a:t>
            </a:r>
          </a:p>
          <a:p>
            <a:pPr lvl="1"/>
            <a:r>
              <a:rPr lang="en-US" sz="2600" dirty="0" smtClean="0"/>
              <a:t>Computer Basics/Intro to Computers/Word </a:t>
            </a:r>
            <a:r>
              <a:rPr lang="en-US" sz="2600" dirty="0" smtClean="0"/>
              <a:t>Basics/</a:t>
            </a:r>
            <a:r>
              <a:rPr lang="en-US" sz="2600" dirty="0" err="1" smtClean="0"/>
              <a:t>Excell</a:t>
            </a:r>
            <a:endParaRPr lang="en-US" sz="2600" dirty="0" smtClean="0"/>
          </a:p>
          <a:p>
            <a:r>
              <a:rPr lang="en-US" b="1" dirty="0" smtClean="0"/>
              <a:t>Resource Room</a:t>
            </a:r>
          </a:p>
          <a:p>
            <a:pPr lvl="1"/>
            <a:r>
              <a:rPr lang="en-US" sz="2600" dirty="0" smtClean="0"/>
              <a:t>Computer, printer, fax, </a:t>
            </a:r>
            <a:r>
              <a:rPr lang="en-US" sz="2600" dirty="0" smtClean="0"/>
              <a:t>copier, phones</a:t>
            </a:r>
            <a:endParaRPr lang="en-US" sz="2600" dirty="0" smtClean="0"/>
          </a:p>
          <a:p>
            <a:r>
              <a:rPr lang="en-US" b="1" dirty="0"/>
              <a:t>Career Assessment and </a:t>
            </a:r>
            <a:r>
              <a:rPr lang="en-US" b="1" dirty="0" smtClean="0"/>
              <a:t>Counseling</a:t>
            </a:r>
          </a:p>
          <a:p>
            <a:r>
              <a:rPr lang="en-US" b="1" dirty="0" smtClean="0"/>
              <a:t>HiSET (GED)</a:t>
            </a:r>
          </a:p>
          <a:p>
            <a:pPr lvl="1"/>
            <a:r>
              <a:rPr lang="en-US" sz="2600" dirty="0" smtClean="0"/>
              <a:t>Assessment, referral and or prep</a:t>
            </a:r>
            <a:endParaRPr lang="en-US" sz="2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76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334"/>
            <a:ext cx="10515600" cy="514773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Job Postings</a:t>
            </a:r>
            <a:endParaRPr lang="en-US" sz="3600" b="1" dirty="0"/>
          </a:p>
          <a:p>
            <a:pPr lvl="1"/>
            <a:r>
              <a:rPr lang="en-US" sz="3100" dirty="0"/>
              <a:t>Printed and/or </a:t>
            </a:r>
            <a:r>
              <a:rPr lang="en-US" sz="3100" dirty="0" smtClean="0"/>
              <a:t>online</a:t>
            </a:r>
          </a:p>
          <a:p>
            <a:r>
              <a:rPr lang="en-US" sz="3600" b="1" dirty="0"/>
              <a:t>Unemployment Assistance</a:t>
            </a:r>
          </a:p>
          <a:p>
            <a:pPr lvl="1"/>
            <a:r>
              <a:rPr lang="en-US" sz="2800" dirty="0"/>
              <a:t>Walk in assistance </a:t>
            </a:r>
            <a:r>
              <a:rPr lang="en-US" sz="2800" dirty="0" smtClean="0"/>
              <a:t>for </a:t>
            </a:r>
            <a:r>
              <a:rPr lang="en-US" sz="2800" dirty="0"/>
              <a:t>Unemployment </a:t>
            </a:r>
            <a:r>
              <a:rPr lang="en-US" sz="2800" dirty="0" smtClean="0"/>
              <a:t>Claims</a:t>
            </a:r>
            <a:endParaRPr lang="en-US" sz="2800" dirty="0"/>
          </a:p>
          <a:p>
            <a:r>
              <a:rPr lang="en-US" sz="3600" b="1" dirty="0" smtClean="0"/>
              <a:t>Job </a:t>
            </a:r>
            <a:r>
              <a:rPr lang="en-US" sz="3600" b="1" dirty="0"/>
              <a:t>Fairs and Employer Recruitment</a:t>
            </a:r>
          </a:p>
          <a:p>
            <a:r>
              <a:rPr lang="en-US" sz="3600" b="1" dirty="0" smtClean="0"/>
              <a:t>Referral </a:t>
            </a:r>
            <a:r>
              <a:rPr lang="en-US" sz="3600" b="1" dirty="0"/>
              <a:t>to partner agencies including:</a:t>
            </a:r>
          </a:p>
          <a:p>
            <a:pPr lvl="1"/>
            <a:r>
              <a:rPr lang="en-US" sz="2800" dirty="0"/>
              <a:t>Adult Education</a:t>
            </a:r>
          </a:p>
          <a:p>
            <a:pPr lvl="1"/>
            <a:r>
              <a:rPr lang="en-US" sz="2800" dirty="0"/>
              <a:t>English for Speakers of Other Languages</a:t>
            </a:r>
          </a:p>
          <a:p>
            <a:pPr lvl="1"/>
            <a:r>
              <a:rPr lang="en-US" sz="2800" dirty="0" smtClean="0"/>
              <a:t>DTA, Mass Rehab, Mass </a:t>
            </a:r>
            <a:r>
              <a:rPr lang="en-US" sz="2800" dirty="0"/>
              <a:t>Commission for the </a:t>
            </a:r>
            <a:r>
              <a:rPr lang="en-US" sz="2800" dirty="0" smtClean="0"/>
              <a:t>Blind</a:t>
            </a:r>
          </a:p>
          <a:p>
            <a:r>
              <a:rPr lang="en-US" sz="3600" b="1" dirty="0" smtClean="0"/>
              <a:t>Multi-Lingual Services</a:t>
            </a:r>
          </a:p>
          <a:p>
            <a:r>
              <a:rPr lang="en-US" sz="3600" b="1" dirty="0"/>
              <a:t>Migrant Seasonal Farm Worker</a:t>
            </a:r>
          </a:p>
          <a:p>
            <a:endParaRPr lang="en-US" sz="3000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61926"/>
            <a:ext cx="10515600" cy="1023408"/>
          </a:xfrm>
        </p:spPr>
        <p:txBody>
          <a:bodyPr/>
          <a:lstStyle/>
          <a:p>
            <a:pPr algn="ctr"/>
            <a:r>
              <a:rPr lang="en-US" b="1" dirty="0" smtClean="0"/>
              <a:t>General Career Center Services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452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267"/>
            <a:ext cx="10515600" cy="10922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Career Center Programs</a:t>
            </a:r>
            <a:r>
              <a:rPr lang="en-US" b="1" dirty="0"/>
              <a:t> </a:t>
            </a:r>
            <a:r>
              <a:rPr lang="en-US" b="1" dirty="0" smtClean="0"/>
              <a:t>serving Special Populations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468"/>
            <a:ext cx="10515600" cy="5240865"/>
          </a:xfrm>
        </p:spPr>
        <p:txBody>
          <a:bodyPr>
            <a:normAutofit/>
          </a:bodyPr>
          <a:lstStyle/>
          <a:p>
            <a:r>
              <a:rPr lang="en-US" b="1" dirty="0" smtClean="0"/>
              <a:t>Competitive Integrated Employment Services (CIES)</a:t>
            </a:r>
          </a:p>
          <a:p>
            <a:pPr lvl="1"/>
            <a:r>
              <a:rPr lang="en-US" sz="2600" dirty="0" smtClean="0"/>
              <a:t>Intensive </a:t>
            </a:r>
            <a:r>
              <a:rPr lang="en-US" sz="2600" dirty="0"/>
              <a:t>job search program for DTA cash recipients with barriers to </a:t>
            </a:r>
            <a:r>
              <a:rPr lang="en-US" sz="2600" dirty="0" smtClean="0"/>
              <a:t>employment</a:t>
            </a:r>
          </a:p>
          <a:p>
            <a:pPr lvl="1"/>
            <a:r>
              <a:rPr lang="en-US" sz="2600" i="1" dirty="0" smtClean="0"/>
              <a:t>Offered at all Western Mass. Career Centers</a:t>
            </a:r>
            <a:endParaRPr lang="en-US" sz="2600" i="1" dirty="0"/>
          </a:p>
          <a:p>
            <a:r>
              <a:rPr lang="en-US" b="1" dirty="0" smtClean="0"/>
              <a:t>Work Participant Program (WPP)</a:t>
            </a:r>
          </a:p>
          <a:p>
            <a:pPr lvl="1"/>
            <a:r>
              <a:rPr lang="en-US" sz="2600" dirty="0" smtClean="0"/>
              <a:t>Job </a:t>
            </a:r>
            <a:r>
              <a:rPr lang="en-US" sz="2600" dirty="0"/>
              <a:t>Search services for DTA cash or SNAP recipients who have limited barriers to </a:t>
            </a:r>
            <a:r>
              <a:rPr lang="en-US" sz="2600" dirty="0" smtClean="0"/>
              <a:t>employment</a:t>
            </a:r>
          </a:p>
          <a:p>
            <a:pPr lvl="1"/>
            <a:r>
              <a:rPr lang="en-US" sz="2600" i="1" dirty="0" smtClean="0"/>
              <a:t>Offered at all career centers</a:t>
            </a:r>
            <a:endParaRPr lang="en-US" sz="2600" i="1" dirty="0"/>
          </a:p>
          <a:p>
            <a:r>
              <a:rPr lang="en-US" b="1" dirty="0"/>
              <a:t>Ticket To Work Program for SSI and SSDI Recipients</a:t>
            </a:r>
          </a:p>
          <a:p>
            <a:pPr lvl="1"/>
            <a:r>
              <a:rPr lang="en-US" sz="2600" dirty="0"/>
              <a:t>Career Counseling and Job Placement Assistance</a:t>
            </a:r>
          </a:p>
          <a:p>
            <a:pPr lvl="1"/>
            <a:r>
              <a:rPr lang="en-US" sz="2600" dirty="0"/>
              <a:t>Case Management and Pass Plan Counseling</a:t>
            </a:r>
          </a:p>
          <a:p>
            <a:pPr lvl="1"/>
            <a:r>
              <a:rPr lang="en-US" sz="2600" i="1" dirty="0"/>
              <a:t>Offered at all Western Mass. Career Centers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7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1621</TotalTime>
  <Words>985</Words>
  <Application>Microsoft Office PowerPoint</Application>
  <PresentationFormat>Widescreen</PresentationFormat>
  <Paragraphs>183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Western Massachusetts’ One Stop Career Centers</vt:lpstr>
      <vt:lpstr>Accessing  Career Center Services</vt:lpstr>
      <vt:lpstr>General Career Center Services</vt:lpstr>
      <vt:lpstr>General Career Center Services</vt:lpstr>
      <vt:lpstr>Career Center Programs serving Special Populations</vt:lpstr>
      <vt:lpstr>Career Center Programs serving Special Populations</vt:lpstr>
      <vt:lpstr>Career Center Programs serving Youth</vt:lpstr>
      <vt:lpstr>Career Center Programs serving Youth</vt:lpstr>
      <vt:lpstr>Workforce Innovation and Opportunity Act – WIOA Federally funded program for individuals re-entering the workforce</vt:lpstr>
      <vt:lpstr>WIOA Eligibility</vt:lpstr>
      <vt:lpstr>WIOA Eligibility</vt:lpstr>
      <vt:lpstr>Secure Jobs Initiative</vt:lpstr>
      <vt:lpstr>Secure Jobs Initiative</vt:lpstr>
      <vt:lpstr>Secure Jobs Initiative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Lapierre</dc:creator>
  <cp:lastModifiedBy>Lisa Lapierre</cp:lastModifiedBy>
  <cp:revision>64</cp:revision>
  <dcterms:created xsi:type="dcterms:W3CDTF">2017-05-26T20:37:50Z</dcterms:created>
  <dcterms:modified xsi:type="dcterms:W3CDTF">2018-06-07T20:21:11Z</dcterms:modified>
</cp:coreProperties>
</file>